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260" r:id="rId2"/>
    <p:sldId id="661" r:id="rId3"/>
    <p:sldId id="542" r:id="rId4"/>
    <p:sldId id="639" r:id="rId5"/>
    <p:sldId id="619" r:id="rId6"/>
    <p:sldId id="620" r:id="rId7"/>
    <p:sldId id="640" r:id="rId8"/>
    <p:sldId id="668" r:id="rId9"/>
    <p:sldId id="664" r:id="rId10"/>
    <p:sldId id="665" r:id="rId11"/>
    <p:sldId id="641" r:id="rId12"/>
    <p:sldId id="666" r:id="rId13"/>
    <p:sldId id="667" r:id="rId14"/>
    <p:sldId id="623" r:id="rId15"/>
    <p:sldId id="626" r:id="rId16"/>
    <p:sldId id="642" r:id="rId17"/>
    <p:sldId id="643" r:id="rId18"/>
    <p:sldId id="644" r:id="rId19"/>
    <p:sldId id="621" r:id="rId20"/>
    <p:sldId id="622" r:id="rId21"/>
    <p:sldId id="645" r:id="rId22"/>
    <p:sldId id="625" r:id="rId23"/>
    <p:sldId id="646" r:id="rId24"/>
    <p:sldId id="647" r:id="rId25"/>
    <p:sldId id="648" r:id="rId26"/>
    <p:sldId id="650" r:id="rId27"/>
    <p:sldId id="649" r:id="rId28"/>
    <p:sldId id="651" r:id="rId29"/>
    <p:sldId id="652" r:id="rId30"/>
    <p:sldId id="627" r:id="rId31"/>
    <p:sldId id="653" r:id="rId32"/>
    <p:sldId id="654" r:id="rId33"/>
    <p:sldId id="655" r:id="rId34"/>
    <p:sldId id="662" r:id="rId35"/>
    <p:sldId id="663" r:id="rId36"/>
    <p:sldId id="656" r:id="rId37"/>
    <p:sldId id="657" r:id="rId38"/>
    <p:sldId id="658" r:id="rId39"/>
    <p:sldId id="659" r:id="rId40"/>
    <p:sldId id="660" r:id="rId41"/>
    <p:sldId id="579" r:id="rId42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user" initials="u" lastIdx="1" clrIdx="0"/>
  <p:cmAuthor id="1" name="BITS1" initials="B" lastIdx="1" clrIdx="1">
    <p:extLst>
      <p:ext uri="{19B8F6BF-5375-455C-9EA6-DF929625EA0E}">
        <p15:presenceInfo xmlns:p15="http://schemas.microsoft.com/office/powerpoint/2012/main" userId="BITS1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1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97" autoAdjust="0"/>
    <p:restoredTop sz="94660"/>
  </p:normalViewPr>
  <p:slideViewPr>
    <p:cSldViewPr>
      <p:cViewPr varScale="1">
        <p:scale>
          <a:sx n="74" d="100"/>
          <a:sy n="74" d="100"/>
        </p:scale>
        <p:origin x="123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736E2BE-9D0E-42AE-8134-698B657F8932}" type="datetimeFigureOut">
              <a:rPr lang="en-US" smtClean="0"/>
              <a:pPr/>
              <a:t>2/24/2020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8E6F14DF-752C-459E-A15E-C4A63D4329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197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F14DF-752C-459E-A15E-C4A63D43292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567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F14DF-752C-459E-A15E-C4A63D43292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853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F14DF-752C-459E-A15E-C4A63D432928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472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F14DF-752C-459E-A15E-C4A63D432928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98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F14DF-752C-459E-A15E-C4A63D432928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386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F14DF-752C-459E-A15E-C4A63D43292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42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F14DF-752C-459E-A15E-C4A63D43292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871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F14DF-752C-459E-A15E-C4A63D43292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729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F14DF-752C-459E-A15E-C4A63D43292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48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F14DF-752C-459E-A15E-C4A63D43292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41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F14DF-752C-459E-A15E-C4A63D432928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60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F14DF-752C-459E-A15E-C4A63D43292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47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F14DF-752C-459E-A15E-C4A63D43292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835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l"/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 userDrawn="1"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BITS_university_logo_whitevert.pn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00" y="3352800"/>
            <a:ext cx="2057400" cy="1980000"/>
          </a:xfrm>
          <a:prstGeom prst="rect">
            <a:avLst/>
          </a:prstGeom>
        </p:spPr>
      </p:pic>
      <p:sp>
        <p:nvSpPr>
          <p:cNvPr id="30" name="TextBox 29"/>
          <p:cNvSpPr txBox="1"/>
          <p:nvPr userDrawn="1"/>
        </p:nvSpPr>
        <p:spPr>
          <a:xfrm>
            <a:off x="-76200" y="5257800"/>
            <a:ext cx="2209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spc="-150" dirty="0" smtClean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 smtClean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  <a:endParaRPr lang="en-US" sz="2900" spc="-1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1" name="TextBox 30"/>
          <p:cNvSpPr txBox="1"/>
          <p:nvPr userDrawn="1"/>
        </p:nvSpPr>
        <p:spPr>
          <a:xfrm>
            <a:off x="152400" y="5666601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spc="0" dirty="0" smtClean="0">
                <a:solidFill>
                  <a:srgbClr val="FFFFFF"/>
                </a:solidFill>
                <a:latin typeface="Arial"/>
                <a:cs typeface="Arial"/>
              </a:rPr>
              <a:t>Pilani</a:t>
            </a:r>
            <a:r>
              <a:rPr lang="en-US" sz="1200" spc="0" baseline="0" dirty="0" smtClean="0">
                <a:solidFill>
                  <a:srgbClr val="FFFFFF"/>
                </a:solidFill>
                <a:latin typeface="Arial"/>
                <a:cs typeface="Arial"/>
              </a:rPr>
              <a:t> Campus</a:t>
            </a:r>
            <a:endParaRPr lang="en-US" sz="1200" spc="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1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2514600" y="3810000"/>
            <a:ext cx="6019800" cy="1524000"/>
          </a:xfrm>
        </p:spPr>
        <p:txBody>
          <a:bodyPr anchor="ctr"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Please enter the presentation title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21" name="Rectangle 20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26" name="Rectangle 25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Picture 28" descr="Picture 7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sp>
        <p:nvSpPr>
          <p:cNvPr id="31" name="TextBox 30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 smtClean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 smtClean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  <a:endParaRPr lang="en-US" sz="1100" dirty="0">
              <a:solidFill>
                <a:srgbClr val="10114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8100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Content Placeholder 18"/>
          <p:cNvSpPr>
            <a:spLocks noGrp="1"/>
          </p:cNvSpPr>
          <p:nvPr>
            <p:ph sz="quarter" idx="10" hasCustomPrompt="1"/>
          </p:nvPr>
        </p:nvSpPr>
        <p:spPr>
          <a:xfrm rot="5400000">
            <a:off x="5410200" y="2743200"/>
            <a:ext cx="58674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 rot="5400000">
            <a:off x="5006340" y="2567940"/>
            <a:ext cx="5181600" cy="45719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 descr="Picture 7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>
            <a:off x="-758715" y="1131248"/>
            <a:ext cx="2193193" cy="692697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 rot="5400000">
            <a:off x="-2794428" y="3808884"/>
            <a:ext cx="5867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b="1" dirty="0" smtClean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900" dirty="0" smtClean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  <a:endParaRPr lang="en-US" sz="900" dirty="0">
              <a:solidFill>
                <a:srgbClr val="10114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365125"/>
          </a:xfrm>
        </p:spPr>
        <p:txBody>
          <a:bodyPr/>
          <a:lstStyle/>
          <a:p>
            <a:fld id="{E24FB89C-AF48-4C54-B64A-15433D2412BE}" type="datetime1">
              <a:rPr lang="en-US" smtClean="0"/>
              <a:t>2/24/2020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5600" y="6477000"/>
            <a:ext cx="4343400" cy="381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IN" dirty="0" smtClean="0"/>
              <a:t>Mechatronics  DE PA ZG511       BITS </a:t>
            </a:r>
            <a:r>
              <a:rPr lang="en-IN" dirty="0" err="1" smtClean="0"/>
              <a:t>Pilani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6477000"/>
            <a:ext cx="1066800" cy="381000"/>
          </a:xfrm>
        </p:spPr>
        <p:txBody>
          <a:bodyPr/>
          <a:lstStyle/>
          <a:p>
            <a:fld id="{8F1BE4BF-74A3-4F14-8297-8B279556789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pic>
        <p:nvPicPr>
          <p:cNvPr id="7" name="Picture 6" descr="Picture 7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 userDrawn="1"/>
        </p:nvGrpSpPr>
        <p:grpSpPr>
          <a:xfrm>
            <a:off x="2133600" y="6477000"/>
            <a:ext cx="7010400" cy="45719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514600" y="5410200"/>
            <a:ext cx="6019800" cy="533400"/>
          </a:xfrm>
        </p:spPr>
        <p:txBody>
          <a:bodyPr anchor="b" anchorCtr="0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smtClean="0"/>
              <a:t>Presenter details comes here</a:t>
            </a:r>
          </a:p>
          <a:p>
            <a:pPr lvl="0"/>
            <a:r>
              <a:rPr lang="en-GB" dirty="0" smtClean="0"/>
              <a:t>Date and other details can come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4600" y="3810000"/>
            <a:ext cx="6019800" cy="1524000"/>
          </a:xfrm>
        </p:spPr>
        <p:txBody>
          <a:bodyPr anchor="ctr"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Please enter the presentation title here</a:t>
            </a:r>
            <a:endParaRPr lang="en-US" dirty="0"/>
          </a:p>
        </p:txBody>
      </p:sp>
      <p:pic>
        <p:nvPicPr>
          <p:cNvPr id="13" name="Picture 12" descr="BITS_university_logo_whitevert.pn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00" y="3352800"/>
            <a:ext cx="2057400" cy="1980000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-76200" y="5257800"/>
            <a:ext cx="2209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spc="-150" dirty="0" smtClean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 smtClean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  <a:endParaRPr lang="en-US" sz="2900" spc="-1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52400" y="5666601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spc="0" dirty="0" smtClean="0">
                <a:solidFill>
                  <a:srgbClr val="FFFFFF"/>
                </a:solidFill>
                <a:latin typeface="Arial"/>
                <a:cs typeface="Arial"/>
              </a:rPr>
              <a:t>Pilani</a:t>
            </a:r>
            <a:r>
              <a:rPr lang="en-US" sz="1200" spc="0" baseline="0" dirty="0" smtClean="0">
                <a:solidFill>
                  <a:srgbClr val="FFFFFF"/>
                </a:solidFill>
                <a:latin typeface="Arial"/>
                <a:cs typeface="Arial"/>
              </a:rPr>
              <a:t> Campus</a:t>
            </a:r>
            <a:endParaRPr lang="en-US" sz="1200" spc="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624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Server\D\jyoti\FI023_BITS_v1\styleguide img\IMG_5627_b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 userDrawn="1"/>
        </p:nvSpPr>
        <p:spPr>
          <a:xfrm>
            <a:off x="0" y="4282182"/>
            <a:ext cx="9144000" cy="25758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Picture 7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sp>
        <p:nvSpPr>
          <p:cNvPr id="17" name="Content Placeholder 16"/>
          <p:cNvSpPr>
            <a:spLocks noGrp="1"/>
          </p:cNvSpPr>
          <p:nvPr>
            <p:ph sz="quarter" idx="10" hasCustomPrompt="1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Topic headings here </a:t>
            </a:r>
          </a:p>
          <a:p>
            <a:pPr lvl="0"/>
            <a:r>
              <a:rPr lang="en-US" dirty="0" smtClean="0"/>
              <a:t>(separator - can run in two lines)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858000" y="762000"/>
            <a:ext cx="2209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spc="-150" dirty="0" smtClean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 smtClean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  <a:endParaRPr lang="en-US" sz="2900" spc="-1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7086600" y="1170801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spc="0" dirty="0" smtClean="0">
                <a:solidFill>
                  <a:srgbClr val="FFFFFF"/>
                </a:solidFill>
                <a:latin typeface="Arial"/>
                <a:cs typeface="Arial"/>
              </a:rPr>
              <a:t>Pilani</a:t>
            </a:r>
            <a:r>
              <a:rPr lang="en-US" sz="1200" spc="0" baseline="0" dirty="0" smtClean="0">
                <a:solidFill>
                  <a:srgbClr val="FFFFFF"/>
                </a:solidFill>
                <a:latin typeface="Arial"/>
                <a:cs typeface="Arial"/>
              </a:rPr>
              <a:t> Campus</a:t>
            </a:r>
            <a:endParaRPr lang="en-US" sz="1200" spc="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  <a:endParaRPr kumimoji="0" lang="en-GB" sz="2400" u="none" strike="noStrike" kern="1200" cap="none" spc="0" normalizeH="0" noProof="0" dirty="0" smtClean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 smtClean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7162800" y="6596390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 smtClean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 err="1" smtClean="0">
                <a:solidFill>
                  <a:srgbClr val="101141"/>
                </a:solidFill>
                <a:latin typeface="Arial"/>
                <a:cs typeface="Arial"/>
              </a:rPr>
              <a:t>Pilani</a:t>
            </a:r>
            <a:r>
              <a:rPr lang="en-US" sz="1100" dirty="0" smtClean="0">
                <a:solidFill>
                  <a:srgbClr val="101141"/>
                </a:solidFill>
                <a:latin typeface="Arial"/>
                <a:cs typeface="Arial"/>
              </a:rPr>
              <a:t>, </a:t>
            </a:r>
            <a:r>
              <a:rPr lang="en-US" sz="1100" dirty="0" err="1" smtClean="0">
                <a:solidFill>
                  <a:srgbClr val="101141"/>
                </a:solidFill>
                <a:latin typeface="Arial"/>
                <a:cs typeface="Arial"/>
              </a:rPr>
              <a:t>Pilani</a:t>
            </a:r>
            <a:r>
              <a:rPr lang="en-US" sz="1100" dirty="0" smtClean="0">
                <a:solidFill>
                  <a:srgbClr val="101141"/>
                </a:solidFill>
                <a:latin typeface="Arial"/>
                <a:cs typeface="Arial"/>
              </a:rPr>
              <a:t> Campus</a:t>
            </a:r>
            <a:endParaRPr lang="en-US" sz="1100" dirty="0">
              <a:solidFill>
                <a:srgbClr val="101141"/>
              </a:solidFill>
              <a:latin typeface="Arial"/>
              <a:cs typeface="Arial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083888" y="6550671"/>
            <a:ext cx="7060112" cy="48665"/>
            <a:chOff x="2083888" y="6550671"/>
            <a:chExt cx="7060112" cy="48665"/>
          </a:xfrm>
        </p:grpSpPr>
        <p:sp>
          <p:nvSpPr>
            <p:cNvPr id="13" name="Rectangle 12"/>
            <p:cNvSpPr/>
            <p:nvPr/>
          </p:nvSpPr>
          <p:spPr>
            <a:xfrm>
              <a:off x="4630476" y="6550672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07874" y="6550671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83888" y="6550672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 descr="Picture 7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20" name="Rectangle 1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24" name="Rectangle 2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Picture 7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  <a:endParaRPr kumimoji="0" lang="en-GB" sz="2400" u="none" strike="noStrike" kern="1200" cap="none" spc="0" normalizeH="0" noProof="0" dirty="0" smtClean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lang="en-US" dirty="0" smtClean="0"/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 userDrawn="1">
            <p:ph sz="half" idx="2" hasCustomPrompt="1"/>
          </p:nvPr>
        </p:nvSpPr>
        <p:spPr>
          <a:xfrm>
            <a:off x="49530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lvl="1"/>
            <a:r>
              <a:rPr lang="en-US" dirty="0" smtClean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  <a:endParaRPr kumimoji="0" lang="en-GB" sz="2400" u="none" strike="noStrike" kern="1200" cap="none" spc="0" normalizeH="0" noProof="0" dirty="0" smtClean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9" name="Content Placeholder 18"/>
          <p:cNvSpPr>
            <a:spLocks noGrp="1"/>
          </p:cNvSpPr>
          <p:nvPr userDrawn="1">
            <p:ph sz="quarter" idx="10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21" name="Rectangle 20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30" name="Rectangle 2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 smtClean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 smtClean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  <a:endParaRPr lang="en-US" sz="1100" dirty="0">
              <a:solidFill>
                <a:srgbClr val="10114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199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199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12" name="Rectangle 11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7" name="Rectangle 16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 descr="Picture 7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 smtClean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 smtClean="0">
                <a:solidFill>
                  <a:srgbClr val="101141"/>
                </a:solidFill>
                <a:latin typeface="Arial"/>
                <a:cs typeface="Arial"/>
              </a:rPr>
              <a:t>Pilani, Deemed</a:t>
            </a:r>
            <a:r>
              <a:rPr lang="en-US" sz="1100" baseline="0" dirty="0" smtClean="0">
                <a:solidFill>
                  <a:srgbClr val="101141"/>
                </a:solidFill>
                <a:latin typeface="Arial"/>
                <a:cs typeface="Arial"/>
              </a:rPr>
              <a:t> to be University under Section 3 of UGC Act, 1956</a:t>
            </a:r>
            <a:endParaRPr lang="en-US" sz="1100" dirty="0">
              <a:solidFill>
                <a:srgbClr val="10114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2" name="Rectangle 11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 descr="Picture 7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 smtClean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 smtClean="0">
                <a:solidFill>
                  <a:srgbClr val="101141"/>
                </a:solidFill>
                <a:latin typeface="Arial"/>
                <a:cs typeface="Arial"/>
              </a:rPr>
              <a:t>Pilani, Deemed</a:t>
            </a:r>
            <a:r>
              <a:rPr lang="en-US" sz="1100" baseline="0" dirty="0" smtClean="0">
                <a:solidFill>
                  <a:srgbClr val="101141"/>
                </a:solidFill>
                <a:latin typeface="Arial"/>
                <a:cs typeface="Arial"/>
              </a:rPr>
              <a:t> to be University under Section 3 of UGC Act, 1956</a:t>
            </a:r>
            <a:endParaRPr lang="en-US" sz="1100" dirty="0">
              <a:solidFill>
                <a:srgbClr val="10114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 descr="Picture 7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 smtClean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 smtClean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  <a:endParaRPr lang="en-US" sz="1100" dirty="0">
              <a:solidFill>
                <a:srgbClr val="10114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>
            <a:normAutofit/>
          </a:bodyPr>
          <a:lstStyle>
            <a:lvl1pPr algn="l">
              <a:defRPr sz="1800" b="1" spc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0"/>
            <a:ext cx="54864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2" name="Rectangle 11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 descr="Picture 7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 smtClean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 smtClean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  <a:endParaRPr lang="en-US" sz="1100" dirty="0">
              <a:solidFill>
                <a:srgbClr val="10114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4DDD9BD-CDE0-4BF8-B764-F0B6321FFCFE}" type="datetime1">
              <a:rPr lang="en-US" smtClean="0"/>
              <a:t>2/24/2020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IN" dirty="0" smtClean="0"/>
              <a:t>Mechatronics  DE PA ZG511       BITS </a:t>
            </a:r>
            <a:r>
              <a:rPr lang="en-IN" dirty="0" err="1" smtClean="0"/>
              <a:t>Pilani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BC8D7E44-7D4F-4942-A8C9-2DF6BF8399E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8400" y="3810000"/>
            <a:ext cx="6248400" cy="1524000"/>
          </a:xfrm>
        </p:spPr>
        <p:txBody>
          <a:bodyPr/>
          <a:lstStyle/>
          <a:p>
            <a:r>
              <a:rPr lang="en-US" sz="3600" dirty="0"/>
              <a:t> Mechatronics</a:t>
            </a:r>
            <a:br>
              <a:rPr lang="en-US" sz="3600" dirty="0"/>
            </a:br>
            <a:r>
              <a:rPr lang="en-US" sz="3600" dirty="0"/>
              <a:t>(</a:t>
            </a:r>
            <a:r>
              <a:rPr lang="en-IN" sz="3600" b="0" dirty="0"/>
              <a:t>Merged - DEZG516/DMZG511/ESZG511)</a:t>
            </a:r>
            <a:endParaRPr lang="en-US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Lecture </a:t>
            </a:r>
          </a:p>
        </p:txBody>
      </p:sp>
    </p:spTree>
    <p:extLst>
      <p:ext uri="{BB962C8B-B14F-4D97-AF65-F5344CB8AC3E}">
        <p14:creationId xmlns:p14="http://schemas.microsoft.com/office/powerpoint/2010/main" val="144564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Design of dynamic systems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FB89C-AF48-4C54-B64A-15433D2412BE}" type="datetime1">
              <a:rPr lang="en-US" smtClean="0"/>
              <a:t>2/24/2020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Mechatronics  DE PA ZG511       BITS Pilani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E4BF-74A3-4F14-8297-8B279556789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8333" t="31232" r="45370" b="30066"/>
          <a:stretch/>
        </p:blipFill>
        <p:spPr>
          <a:xfrm>
            <a:off x="609600" y="1905000"/>
            <a:ext cx="7619995" cy="3581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38087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Mechanical systems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FB89C-AF48-4C54-B64A-15433D2412BE}" type="datetime1">
              <a:rPr lang="en-US" smtClean="0"/>
              <a:t>2/24/2020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Mechatronics  DE PA ZG511       BITS Pilani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E4BF-74A3-4F14-8297-8B279556789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20371" t="26292" r="17593" b="39524"/>
          <a:stretch/>
        </p:blipFill>
        <p:spPr>
          <a:xfrm>
            <a:off x="190500" y="2299611"/>
            <a:ext cx="8763000" cy="27147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66800" y="1770929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Stiffness</a:t>
            </a:r>
            <a:endParaRPr lang="en-IN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678528" y="1661178"/>
            <a:ext cx="218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Friction or damping</a:t>
            </a:r>
            <a:endParaRPr lang="en-IN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944664" y="1686739"/>
            <a:ext cx="135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Inertia </a:t>
            </a:r>
            <a:endParaRPr lang="en-IN" b="1" dirty="0"/>
          </a:p>
        </p:txBody>
      </p:sp>
      <p:sp>
        <p:nvSpPr>
          <p:cNvPr id="6" name="Rectangle 5"/>
          <p:cNvSpPr/>
          <p:nvPr/>
        </p:nvSpPr>
        <p:spPr>
          <a:xfrm>
            <a:off x="536620" y="5173730"/>
            <a:ext cx="798539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/>
              <a:t>Springs represent the stiffness of a </a:t>
            </a:r>
            <a:r>
              <a:rPr lang="en-IN" sz="2000" dirty="0" smtClean="0"/>
              <a:t>system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 smtClean="0"/>
              <a:t>Dashpots </a:t>
            </a:r>
            <a:r>
              <a:rPr lang="en-IN" sz="2000" dirty="0"/>
              <a:t>the forces opposing motion, i.e. frictional or damping effects, </a:t>
            </a:r>
            <a:endParaRPr lang="en-IN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 smtClean="0"/>
              <a:t>Masses </a:t>
            </a:r>
            <a:r>
              <a:rPr lang="en-IN" sz="2000" dirty="0"/>
              <a:t>the inertia or resistance to acceleration</a:t>
            </a:r>
          </a:p>
        </p:txBody>
      </p:sp>
    </p:spTree>
    <p:extLst>
      <p:ext uri="{BB962C8B-B14F-4D97-AF65-F5344CB8AC3E}">
        <p14:creationId xmlns:p14="http://schemas.microsoft.com/office/powerpoint/2010/main" val="422256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System Modelling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FB89C-AF48-4C54-B64A-15433D2412BE}" type="datetime1">
              <a:rPr lang="en-US" smtClean="0"/>
              <a:t>2/24/2020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Mechatronics  DE PA ZG511       BITS Pilani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E4BF-74A3-4F14-8297-8B279556789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6482" t="31233" r="42593" b="30889"/>
          <a:stretch/>
        </p:blipFill>
        <p:spPr>
          <a:xfrm>
            <a:off x="289893" y="1981200"/>
            <a:ext cx="8564213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461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System Modelling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FB89C-AF48-4C54-B64A-15433D2412BE}" type="datetime1">
              <a:rPr lang="en-US" smtClean="0"/>
              <a:t>2/24/2020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Mechatronics  DE PA ZG511       BITS Pilani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E4BF-74A3-4F14-8297-8B279556789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6481" t="36173" r="45370" b="34183"/>
          <a:stretch/>
        </p:blipFill>
        <p:spPr>
          <a:xfrm>
            <a:off x="304800" y="1981200"/>
            <a:ext cx="8585194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68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2EF79-F207-4035-B73B-2BDCCAD78D31}" type="datetime1">
              <a:rPr lang="en-US" smtClean="0"/>
              <a:t>2/24/2020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Mechatronics  DE PA ZG511       BITS </a:t>
            </a:r>
            <a:r>
              <a:rPr lang="en-IN" dirty="0" err="1" smtClean="0"/>
              <a:t>Pilani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E4BF-74A3-4F14-8297-8B279556789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50293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Mechanical systems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1667" t="23507" r="46667" b="37220"/>
          <a:stretch/>
        </p:blipFill>
        <p:spPr>
          <a:xfrm>
            <a:off x="304799" y="1676400"/>
            <a:ext cx="7578035" cy="40157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2401" y="5830669"/>
            <a:ext cx="8991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/>
              <a:t>Each building block is considered to have a single property or function. </a:t>
            </a:r>
          </a:p>
        </p:txBody>
      </p:sp>
    </p:spTree>
    <p:extLst>
      <p:ext uri="{BB962C8B-B14F-4D97-AF65-F5344CB8AC3E}">
        <p14:creationId xmlns:p14="http://schemas.microsoft.com/office/powerpoint/2010/main" val="199180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2EF79-F207-4035-B73B-2BDCCAD78D31}" type="datetime1">
              <a:rPr lang="en-US" smtClean="0"/>
              <a:t>2/24/2020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Mechatronics  DE PA ZG511       BITS </a:t>
            </a:r>
            <a:r>
              <a:rPr lang="en-IN" dirty="0" err="1" smtClean="0"/>
              <a:t>Pilani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E4BF-74A3-4F14-8297-8B279556789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50293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Mechanical systems - Linear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692" y="1380186"/>
            <a:ext cx="6400801" cy="34807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37519" t="50000" r="42810" b="37330"/>
          <a:stretch/>
        </p:blipFill>
        <p:spPr>
          <a:xfrm>
            <a:off x="1562100" y="5186046"/>
            <a:ext cx="2933700" cy="10623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41453" t="61021" r="42810" b="29249"/>
          <a:stretch/>
        </p:blipFill>
        <p:spPr>
          <a:xfrm>
            <a:off x="5105400" y="5029200"/>
            <a:ext cx="2667000" cy="92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05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2EF79-F207-4035-B73B-2BDCCAD78D31}" type="datetime1">
              <a:rPr lang="en-US" smtClean="0"/>
              <a:t>2/24/2020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Mechatronics  DE PA ZG511       BITS </a:t>
            </a:r>
            <a:r>
              <a:rPr lang="en-IN" dirty="0" err="1" smtClean="0"/>
              <a:t>Pilani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E4BF-74A3-4F14-8297-8B279556789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50293" y="228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Rotational systems – Torsional spring, rotary damper  and Moment of Inertia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0833" t="20356" r="44167" b="41004"/>
          <a:stretch/>
        </p:blipFill>
        <p:spPr>
          <a:xfrm>
            <a:off x="1632859" y="1447800"/>
            <a:ext cx="5682341" cy="27432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743200" y="2874135"/>
            <a:ext cx="3581400" cy="746975"/>
            <a:chOff x="2743200" y="2874135"/>
            <a:chExt cx="3581400" cy="746975"/>
          </a:xfrm>
        </p:grpSpPr>
        <p:sp>
          <p:nvSpPr>
            <p:cNvPr id="2" name="TextBox 1"/>
            <p:cNvSpPr txBox="1"/>
            <p:nvPr/>
          </p:nvSpPr>
          <p:spPr>
            <a:xfrm>
              <a:off x="6019800" y="2874135"/>
              <a:ext cx="304800" cy="381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 smtClean="0"/>
                <a:t>I</a:t>
              </a:r>
              <a:endParaRPr lang="en-IN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43200" y="3240110"/>
              <a:ext cx="304800" cy="381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 smtClean="0"/>
                <a:t>I</a:t>
              </a:r>
              <a:endParaRPr lang="en-IN" dirty="0"/>
            </a:p>
          </p:txBody>
        </p:sp>
      </p:grpSp>
      <p:pic>
        <p:nvPicPr>
          <p:cNvPr id="10" name="Content Placeholder 8"/>
          <p:cNvPicPr>
            <a:picLocks noChangeAspect="1"/>
          </p:cNvPicPr>
          <p:nvPr/>
        </p:nvPicPr>
        <p:blipFill rotWithShape="1">
          <a:blip r:embed="rId4"/>
          <a:srcRect l="44960" t="44810" r="41869" b="49182"/>
          <a:stretch/>
        </p:blipFill>
        <p:spPr>
          <a:xfrm>
            <a:off x="2324100" y="5467049"/>
            <a:ext cx="2743200" cy="703604"/>
          </a:xfrm>
          <a:prstGeom prst="rect">
            <a:avLst/>
          </a:prstGeom>
        </p:spPr>
      </p:pic>
      <p:pic>
        <p:nvPicPr>
          <p:cNvPr id="11" name="Content Placeholder 8"/>
          <p:cNvPicPr>
            <a:picLocks noChangeAspect="1"/>
          </p:cNvPicPr>
          <p:nvPr/>
        </p:nvPicPr>
        <p:blipFill rotWithShape="1">
          <a:blip r:embed="rId4"/>
          <a:srcRect l="43375" t="11471" r="51869" b="84140"/>
          <a:stretch/>
        </p:blipFill>
        <p:spPr>
          <a:xfrm>
            <a:off x="1371600" y="4495800"/>
            <a:ext cx="990601" cy="514049"/>
          </a:xfrm>
          <a:prstGeom prst="rect">
            <a:avLst/>
          </a:prstGeom>
        </p:spPr>
      </p:pic>
      <p:pic>
        <p:nvPicPr>
          <p:cNvPr id="13" name="Content Placeholder 8"/>
          <p:cNvPicPr>
            <a:picLocks noChangeAspect="1"/>
          </p:cNvPicPr>
          <p:nvPr/>
        </p:nvPicPr>
        <p:blipFill rotWithShape="1">
          <a:blip r:embed="rId4"/>
          <a:srcRect l="43740" t="23055" r="48211" b="71554"/>
          <a:stretch/>
        </p:blipFill>
        <p:spPr>
          <a:xfrm>
            <a:off x="1403797" y="4953000"/>
            <a:ext cx="1676400" cy="631256"/>
          </a:xfrm>
          <a:prstGeom prst="rect">
            <a:avLst/>
          </a:prstGeom>
        </p:spPr>
      </p:pic>
      <p:pic>
        <p:nvPicPr>
          <p:cNvPr id="14" name="Content Placeholder 8"/>
          <p:cNvPicPr>
            <a:picLocks noChangeAspect="1"/>
          </p:cNvPicPr>
          <p:nvPr/>
        </p:nvPicPr>
        <p:blipFill rotWithShape="1">
          <a:blip r:embed="rId4"/>
          <a:srcRect l="43863" t="35049" r="51747" b="61047"/>
          <a:stretch/>
        </p:blipFill>
        <p:spPr>
          <a:xfrm>
            <a:off x="1447801" y="5658151"/>
            <a:ext cx="914400" cy="457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943599" y="456815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Stiffness</a:t>
            </a:r>
            <a:endParaRPr lang="en-IN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943599" y="5061700"/>
            <a:ext cx="218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Friction or damping</a:t>
            </a:r>
            <a:endParaRPr lang="en-IN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943599" y="5568157"/>
            <a:ext cx="135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Inertia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81351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Rotational systems – Torsional spring, rotary damper  and Moment of Inertia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FB89C-AF48-4C54-B64A-15433D2412BE}" type="datetime1">
              <a:rPr lang="en-US" smtClean="0"/>
              <a:t>2/24/2020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Mechatronics  DE PA ZG511       BITS Pilani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E4BF-74A3-4F14-8297-8B279556789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40138" t="57736" r="28301" b="18599"/>
          <a:stretch/>
        </p:blipFill>
        <p:spPr>
          <a:xfrm>
            <a:off x="385019" y="1828800"/>
            <a:ext cx="8314660" cy="3505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36523" t="33236" r="44167" b="47444"/>
          <a:stretch/>
        </p:blipFill>
        <p:spPr>
          <a:xfrm>
            <a:off x="6313868" y="4876800"/>
            <a:ext cx="243840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380668" y="5410200"/>
            <a:ext cx="3048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666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Mechanical Building blocks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FB89C-AF48-4C54-B64A-15433D2412BE}" type="datetime1">
              <a:rPr lang="en-US" smtClean="0"/>
              <a:t>2/24/2020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Mechatronics  DE PA ZG511       BITS Pilani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E4BF-74A3-4F14-8297-8B279556789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20371" t="34526" r="20371" b="17714"/>
          <a:stretch/>
        </p:blipFill>
        <p:spPr>
          <a:xfrm>
            <a:off x="63066" y="1600200"/>
            <a:ext cx="908093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5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2EF79-F207-4035-B73B-2BDCCAD78D31}" type="datetime1">
              <a:rPr lang="en-US" smtClean="0"/>
              <a:t>2/24/2020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Mechatronics  DE PA ZG511       BITS </a:t>
            </a:r>
            <a:r>
              <a:rPr lang="en-IN" dirty="0" err="1" smtClean="0"/>
              <a:t>Pilani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E4BF-74A3-4F14-8297-8B279556789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50293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Spring Mass system</a:t>
            </a:r>
            <a:endParaRPr lang="en-US" sz="3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318" y="2362200"/>
            <a:ext cx="5140036" cy="1676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4662487"/>
            <a:ext cx="187642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8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Session 7B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FB89C-AF48-4C54-B64A-15433D2412BE}" type="datetime1">
              <a:rPr lang="en-US" smtClean="0"/>
              <a:t>2/24/2020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E4BF-74A3-4F14-8297-8B279556789F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185390619"/>
              </p:ext>
            </p:extLst>
          </p:nvPr>
        </p:nvGraphicFramePr>
        <p:xfrm>
          <a:off x="228600" y="1524000"/>
          <a:ext cx="8610600" cy="3171952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990084"/>
                <a:gridCol w="1394183"/>
                <a:gridCol w="2981902"/>
                <a:gridCol w="3244431"/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Type</a:t>
                      </a:r>
                      <a:endParaRPr lang="en-IN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175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Content Ref.</a:t>
                      </a:r>
                      <a:endParaRPr lang="en-IN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175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Topic Title</a:t>
                      </a:r>
                      <a:endParaRPr lang="en-IN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175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Study/HW Resource Reference</a:t>
                      </a:r>
                      <a:endParaRPr lang="en-IN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1750" marR="63500" marT="63500" marB="6350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Pre CH</a:t>
                      </a:r>
                      <a:endParaRPr lang="en-IN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175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 </a:t>
                      </a:r>
                      <a:endParaRPr lang="en-IN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175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 </a:t>
                      </a:r>
                      <a:endParaRPr lang="en-IN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175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 </a:t>
                      </a:r>
                      <a:endParaRPr lang="en-IN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1750" marR="63500" marT="63500" marB="6350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During CH</a:t>
                      </a:r>
                      <a:endParaRPr lang="en-IN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175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 smtClean="0">
                          <a:effectLst/>
                        </a:rPr>
                        <a:t>T1</a:t>
                      </a:r>
                      <a:endParaRPr lang="en-IN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175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System modelling: Modelling of mechanical and electrical systems, Modelling of thermal and fluid systems</a:t>
                      </a:r>
                    </a:p>
                  </a:txBody>
                  <a:tcPr marL="3175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T1: Chapter 10</a:t>
                      </a:r>
                      <a:endParaRPr lang="en-IN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1750" marR="63500" marT="63500" marB="6350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Post CH</a:t>
                      </a:r>
                      <a:endParaRPr lang="en-IN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175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 </a:t>
                      </a:r>
                      <a:endParaRPr lang="en-IN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175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 </a:t>
                      </a:r>
                      <a:endParaRPr lang="en-IN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175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Chapter end problems</a:t>
                      </a:r>
                      <a:endParaRPr lang="en-IN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1750" marR="63500" marT="63500" marB="635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687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2EF79-F207-4035-B73B-2BDCCAD78D31}" type="datetime1">
              <a:rPr lang="en-US" smtClean="0"/>
              <a:t>2/24/2020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Mechatronics  DE PA ZG511       BITS </a:t>
            </a:r>
            <a:r>
              <a:rPr lang="en-IN" dirty="0" err="1" smtClean="0"/>
              <a:t>Pilani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E4BF-74A3-4F14-8297-8B279556789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50293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Spring Mass system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30225"/>
          <a:stretch/>
        </p:blipFill>
        <p:spPr>
          <a:xfrm>
            <a:off x="685801" y="2140324"/>
            <a:ext cx="2819400" cy="3505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2775137"/>
            <a:ext cx="342900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66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Mechanical </a:t>
            </a:r>
            <a:r>
              <a:rPr lang="en-US" dirty="0" smtClean="0"/>
              <a:t>systems – e.g.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FB89C-AF48-4C54-B64A-15433D2412BE}" type="datetime1">
              <a:rPr lang="en-US" smtClean="0"/>
              <a:t>2/24/2020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Mechatronics  DE PA ZG511       BITS Pilani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E4BF-74A3-4F14-8297-8B279556789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15742" t="16410" r="17592" b="16067"/>
          <a:stretch/>
        </p:blipFill>
        <p:spPr>
          <a:xfrm>
            <a:off x="74959" y="1417638"/>
            <a:ext cx="8916641" cy="507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96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2EF79-F207-4035-B73B-2BDCCAD78D31}" type="datetime1">
              <a:rPr lang="en-US" smtClean="0"/>
              <a:t>2/24/2020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Mechatronics  DE PA ZG511       BITS </a:t>
            </a:r>
            <a:r>
              <a:rPr lang="en-IN" dirty="0" err="1" smtClean="0"/>
              <a:t>Pilani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E4BF-74A3-4F14-8297-8B279556789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50293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Quarter body 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7924" t="37161" r="43080" b="18373"/>
          <a:stretch/>
        </p:blipFill>
        <p:spPr>
          <a:xfrm>
            <a:off x="350293" y="2209801"/>
            <a:ext cx="3378199" cy="28955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0834" t="30154" r="43333" b="17391"/>
          <a:stretch/>
        </p:blipFill>
        <p:spPr>
          <a:xfrm>
            <a:off x="4114800" y="2218766"/>
            <a:ext cx="4855427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0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Springs in parallel 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FB89C-AF48-4C54-B64A-15433D2412BE}" type="datetime1">
              <a:rPr lang="en-US" smtClean="0"/>
              <a:t>2/24/2020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Mechatronics  DE PA ZG511       BITS Pilani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E4BF-74A3-4F14-8297-8B279556789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35186" t="55936" r="28703" b="12773"/>
          <a:stretch/>
        </p:blipFill>
        <p:spPr>
          <a:xfrm>
            <a:off x="1676400" y="3426381"/>
            <a:ext cx="6172200" cy="3006969"/>
          </a:xfrm>
          <a:prstGeom prst="rect">
            <a:avLst/>
          </a:prstGeom>
        </p:spPr>
      </p:pic>
      <p:pic>
        <p:nvPicPr>
          <p:cNvPr id="8" name="Content Placeholder 6"/>
          <p:cNvPicPr>
            <a:picLocks noChangeAspect="1"/>
          </p:cNvPicPr>
          <p:nvPr/>
        </p:nvPicPr>
        <p:blipFill rotWithShape="1">
          <a:blip r:embed="rId2"/>
          <a:srcRect l="13890" t="28958" r="64814" b="50652"/>
          <a:stretch/>
        </p:blipFill>
        <p:spPr>
          <a:xfrm>
            <a:off x="2677605" y="1473085"/>
            <a:ext cx="3455916" cy="186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8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Mass Spring system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FB89C-AF48-4C54-B64A-15433D2412BE}" type="datetime1">
              <a:rPr lang="en-US" smtClean="0"/>
              <a:t>2/24/2020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Mechatronics  DE PA ZG511       BITS Pilani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E4BF-74A3-4F14-8297-8B279556789F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38188" t="17665" r="36020" b="26884"/>
          <a:stretch/>
        </p:blipFill>
        <p:spPr>
          <a:xfrm>
            <a:off x="2465499" y="1356528"/>
            <a:ext cx="4213002" cy="509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5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Two Gear train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FB89C-AF48-4C54-B64A-15433D2412BE}" type="datetime1">
              <a:rPr lang="en-US" smtClean="0"/>
              <a:t>2/24/2020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Mechatronics  DE PA ZG511       BITS Pilani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E4BF-74A3-4F14-8297-8B279556789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37037" t="22998" r="33333" b="45711"/>
          <a:stretch/>
        </p:blipFill>
        <p:spPr>
          <a:xfrm>
            <a:off x="5155306" y="1421931"/>
            <a:ext cx="3644228" cy="21637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0148" t="29249" r="25833" b="38360"/>
          <a:stretch/>
        </p:blipFill>
        <p:spPr>
          <a:xfrm>
            <a:off x="38100" y="2438400"/>
            <a:ext cx="6210300" cy="332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4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Two Gear train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FB89C-AF48-4C54-B64A-15433D2412BE}" type="datetime1">
              <a:rPr lang="en-US" smtClean="0"/>
              <a:t>2/24/2020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Mechatronics  DE PA ZG511       BITS Pilani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E4BF-74A3-4F14-8297-8B279556789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37037" t="22998" r="33333" b="45711"/>
          <a:stretch/>
        </p:blipFill>
        <p:spPr>
          <a:xfrm>
            <a:off x="5416886" y="1400743"/>
            <a:ext cx="3644228" cy="21637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0094" t="62640" r="27168" b="5533"/>
          <a:stretch/>
        </p:blipFill>
        <p:spPr>
          <a:xfrm>
            <a:off x="270042" y="3232891"/>
            <a:ext cx="5825957" cy="318433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124200" y="4648200"/>
            <a:ext cx="9144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43696" t="29249" r="50043" b="67781"/>
          <a:stretch/>
        </p:blipFill>
        <p:spPr>
          <a:xfrm>
            <a:off x="4114800" y="4572000"/>
            <a:ext cx="1143000" cy="304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334000" y="4459069"/>
            <a:ext cx="21405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 smtClean="0"/>
              <a:t>Printing </a:t>
            </a:r>
            <a:r>
              <a:rPr lang="fr-FR" b="1" dirty="0" err="1" smtClean="0"/>
              <a:t>mistake</a:t>
            </a:r>
            <a:r>
              <a:rPr lang="fr-FR" b="1" dirty="0" smtClean="0"/>
              <a:t> in book 6th </a:t>
            </a:r>
            <a:r>
              <a:rPr lang="fr-FR" b="1" dirty="0" err="1" smtClean="0"/>
              <a:t>edition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35484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Two Gear train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FB89C-AF48-4C54-B64A-15433D2412BE}" type="datetime1">
              <a:rPr lang="en-US" smtClean="0"/>
              <a:t>2/24/2020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Mechatronics  DE PA ZG511       BITS Pilani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E4BF-74A3-4F14-8297-8B279556789F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37037" t="16410" r="21296" b="24302"/>
          <a:stretch/>
        </p:blipFill>
        <p:spPr>
          <a:xfrm>
            <a:off x="472225" y="1417318"/>
            <a:ext cx="6324600" cy="505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45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2EF79-F207-4035-B73B-2BDCCAD78D31}" type="datetime1">
              <a:rPr lang="en-US" smtClean="0"/>
              <a:t>2/24/2020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Mechatronics  DE PA ZG511       BITS </a:t>
            </a:r>
            <a:r>
              <a:rPr lang="en-IN" dirty="0" err="1" smtClean="0"/>
              <a:t>Pilani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E4BF-74A3-4F14-8297-8B279556789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04800" y="192881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Electrical Systems building blocks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3333" t="14427" r="31250" b="72233"/>
          <a:stretch/>
        </p:blipFill>
        <p:spPr>
          <a:xfrm>
            <a:off x="1219200" y="1564782"/>
            <a:ext cx="5397495" cy="11429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39444" t="81480" r="53056" b="11109"/>
          <a:stretch/>
        </p:blipFill>
        <p:spPr>
          <a:xfrm>
            <a:off x="5242722" y="2807326"/>
            <a:ext cx="1138795" cy="6326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39694" t="39180" r="51139" b="53409"/>
          <a:stretch/>
        </p:blipFill>
        <p:spPr>
          <a:xfrm>
            <a:off x="3245476" y="2707781"/>
            <a:ext cx="1599668" cy="7271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39166" t="62004" r="48056" b="28211"/>
          <a:stretch/>
        </p:blipFill>
        <p:spPr>
          <a:xfrm>
            <a:off x="3245476" y="3850780"/>
            <a:ext cx="1997246" cy="8598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40342" t="16245" r="42500" b="63716"/>
          <a:stretch/>
        </p:blipFill>
        <p:spPr>
          <a:xfrm>
            <a:off x="5279057" y="3736017"/>
            <a:ext cx="2204920" cy="1447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40551" t="43202" r="51115" b="52351"/>
          <a:stretch/>
        </p:blipFill>
        <p:spPr>
          <a:xfrm>
            <a:off x="1418160" y="2909197"/>
            <a:ext cx="1429738" cy="42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00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FB89C-AF48-4C54-B64A-15433D2412BE}" type="datetime1">
              <a:rPr lang="en-US" smtClean="0"/>
              <a:t>2/24/2020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Mechatronics  DE PA ZG511       BITS Pilani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E4BF-74A3-4F14-8297-8B279556789F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34259" t="21351" r="26852" b="37477"/>
          <a:stretch/>
        </p:blipFill>
        <p:spPr>
          <a:xfrm>
            <a:off x="457200" y="1600200"/>
            <a:ext cx="8001000" cy="4762503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Electrical Systems building blocks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109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2EF79-F207-4035-B73B-2BDCCAD78D31}" type="datetime1">
              <a:rPr lang="en-US" smtClean="0"/>
              <a:t>2/24/2020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Mechatronics  DE PA ZG511       BITS </a:t>
            </a:r>
            <a:r>
              <a:rPr lang="en-IN" dirty="0" err="1" smtClean="0"/>
              <a:t>Pilani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E4BF-74A3-4F14-8297-8B279556789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1066800" y="1219200"/>
            <a:ext cx="8229600" cy="4937760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       </a:t>
            </a:r>
          </a:p>
          <a:p>
            <a:pPr>
              <a:buNone/>
            </a:pPr>
            <a:endParaRPr lang="en-US" sz="3600" dirty="0"/>
          </a:p>
          <a:p>
            <a:pPr>
              <a:buNone/>
            </a:pPr>
            <a:r>
              <a:rPr lang="en-US" sz="3600" dirty="0" smtClean="0"/>
              <a:t>			System </a:t>
            </a:r>
            <a:r>
              <a:rPr lang="en-US" sz="4000" dirty="0" smtClean="0"/>
              <a:t>Modelling</a:t>
            </a:r>
            <a:endParaRPr lang="en-US" sz="38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524000" y="4267200"/>
            <a:ext cx="708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model is an abstract of the physical world</a:t>
            </a:r>
            <a:endParaRPr lang="en-IN" sz="2400" dirty="0"/>
          </a:p>
        </p:txBody>
      </p:sp>
      <p:sp>
        <p:nvSpPr>
          <p:cNvPr id="2" name="Rectangle 1"/>
          <p:cNvSpPr/>
          <p:nvPr/>
        </p:nvSpPr>
        <p:spPr>
          <a:xfrm>
            <a:off x="152400" y="5110866"/>
            <a:ext cx="8839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200" dirty="0" smtClean="0"/>
              <a:t>To </a:t>
            </a:r>
            <a:r>
              <a:rPr lang="en-IN" sz="3200" dirty="0"/>
              <a:t>understand the behaviour of systems, mathematical models are needed.</a:t>
            </a:r>
          </a:p>
        </p:txBody>
      </p:sp>
    </p:spTree>
    <p:extLst>
      <p:ext uri="{BB962C8B-B14F-4D97-AF65-F5344CB8AC3E}">
        <p14:creationId xmlns:p14="http://schemas.microsoft.com/office/powerpoint/2010/main" val="97804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2EF79-F207-4035-B73B-2BDCCAD78D31}" type="datetime1">
              <a:rPr lang="en-US" smtClean="0"/>
              <a:t>2/24/2020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Mechatronics  DE PA ZG511       BITS </a:t>
            </a:r>
            <a:r>
              <a:rPr lang="en-IN" dirty="0" err="1" smtClean="0"/>
              <a:t>Pilani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E4BF-74A3-4F14-8297-8B279556789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04800" y="192881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Electrical Systems- RC circuit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40000" t="55929" r="49166" b="37980"/>
          <a:stretch/>
        </p:blipFill>
        <p:spPr>
          <a:xfrm>
            <a:off x="990600" y="3429000"/>
            <a:ext cx="2444558" cy="7727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2614" t="24724" r="68447" b="54398"/>
          <a:stretch/>
        </p:blipFill>
        <p:spPr>
          <a:xfrm>
            <a:off x="5867400" y="1379573"/>
            <a:ext cx="3048000" cy="18890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36667" t="23320" r="14167" b="55929"/>
          <a:stretch/>
        </p:blipFill>
        <p:spPr>
          <a:xfrm>
            <a:off x="87091" y="1638299"/>
            <a:ext cx="5780309" cy="1371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40000" t="75802" r="45833" b="16788"/>
          <a:stretch/>
        </p:blipFill>
        <p:spPr>
          <a:xfrm>
            <a:off x="990600" y="4280599"/>
            <a:ext cx="2943033" cy="86559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88588" y="4359588"/>
            <a:ext cx="31838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 err="1" smtClean="0"/>
              <a:t>Vr</a:t>
            </a:r>
            <a:r>
              <a:rPr lang="en-IN" sz="2000" dirty="0" smtClean="0"/>
              <a:t> = </a:t>
            </a:r>
            <a:r>
              <a:rPr lang="en-IN" sz="2000" dirty="0" err="1"/>
              <a:t>iR</a:t>
            </a:r>
            <a:r>
              <a:rPr lang="en-IN" sz="2000" dirty="0"/>
              <a:t> and </a:t>
            </a:r>
            <a:r>
              <a:rPr lang="en-IN" sz="2000" dirty="0" err="1"/>
              <a:t>i</a:t>
            </a:r>
            <a:r>
              <a:rPr lang="en-IN" sz="2000" dirty="0"/>
              <a:t> </a:t>
            </a:r>
            <a:r>
              <a:rPr lang="en-IN" sz="2000" dirty="0" smtClean="0"/>
              <a:t>=C (</a:t>
            </a:r>
            <a:r>
              <a:rPr lang="en-IN" sz="2000" dirty="0" err="1" smtClean="0"/>
              <a:t>dVc</a:t>
            </a:r>
            <a:r>
              <a:rPr lang="en-IN" sz="2000" dirty="0" smtClean="0"/>
              <a:t>/</a:t>
            </a:r>
            <a:r>
              <a:rPr lang="en-IN" sz="2000" dirty="0" err="1" smtClean="0"/>
              <a:t>dt</a:t>
            </a:r>
            <a:r>
              <a:rPr lang="en-IN" sz="2000" dirty="0" smtClean="0"/>
              <a:t>)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8474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2EF79-F207-4035-B73B-2BDCCAD78D31}" type="datetime1">
              <a:rPr lang="en-US" smtClean="0"/>
              <a:t>2/24/2020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Mechatronics  DE PA ZG511       BITS </a:t>
            </a:r>
            <a:r>
              <a:rPr lang="en-IN" dirty="0" err="1" smtClean="0"/>
              <a:t>Pilani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E4BF-74A3-4F14-8297-8B279556789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04800" y="192881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Electrical Systems- RCL circuit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7500" t="32214" r="41666" b="48517"/>
          <a:stretch/>
        </p:blipFill>
        <p:spPr>
          <a:xfrm>
            <a:off x="304800" y="1679448"/>
            <a:ext cx="3962400" cy="20604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38267" t="65169" r="39496" b="5535"/>
          <a:stretch/>
        </p:blipFill>
        <p:spPr>
          <a:xfrm>
            <a:off x="4419600" y="1679448"/>
            <a:ext cx="4419600" cy="327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0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Electrical and mechanical analogies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FB89C-AF48-4C54-B64A-15433D2412BE}" type="datetime1">
              <a:rPr lang="en-US" smtClean="0"/>
              <a:t>2/24/2020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Mechatronics  DE PA ZG511       BITS Pilani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E4BF-74A3-4F14-8297-8B279556789F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37038" t="31233" r="26851" b="45710"/>
          <a:stretch/>
        </p:blipFill>
        <p:spPr>
          <a:xfrm>
            <a:off x="1295400" y="1817050"/>
            <a:ext cx="6705600" cy="2407139"/>
          </a:xfrm>
          <a:prstGeom prst="rect">
            <a:avLst/>
          </a:prstGeom>
        </p:spPr>
      </p:pic>
      <p:pic>
        <p:nvPicPr>
          <p:cNvPr id="8" name="Content Placeholder 6"/>
          <p:cNvPicPr>
            <a:picLocks noChangeAspect="1"/>
          </p:cNvPicPr>
          <p:nvPr/>
        </p:nvPicPr>
        <p:blipFill rotWithShape="1">
          <a:blip r:embed="rId2"/>
          <a:srcRect l="42374" t="77553" r="24372" b="14218"/>
          <a:stretch/>
        </p:blipFill>
        <p:spPr>
          <a:xfrm>
            <a:off x="1295400" y="4724400"/>
            <a:ext cx="6172200" cy="85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3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Fluid system building blocks- </a:t>
            </a:r>
            <a:r>
              <a:rPr lang="fr-FR" dirty="0"/>
              <a:t>Hydraulic </a:t>
            </a:r>
            <a:r>
              <a:rPr lang="fr-FR" dirty="0" smtClean="0"/>
              <a:t>Résistance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FB89C-AF48-4C54-B64A-15433D2412BE}" type="datetime1">
              <a:rPr lang="en-US" smtClean="0"/>
              <a:t>2/24/2020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Mechatronics  DE PA ZG511       BITS Pilani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E4BF-74A3-4F14-8297-8B279556789F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24074" t="22998" r="58014" b="40458"/>
          <a:stretch/>
        </p:blipFill>
        <p:spPr>
          <a:xfrm>
            <a:off x="1295400" y="1664488"/>
            <a:ext cx="2590800" cy="2971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895859" y="2799038"/>
            <a:ext cx="21405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 smtClean="0"/>
              <a:t>Hydraulic </a:t>
            </a:r>
            <a:r>
              <a:rPr lang="fr-FR" b="1" dirty="0" err="1" smtClean="0"/>
              <a:t>Resistance</a:t>
            </a:r>
            <a:endParaRPr lang="fr-FR" b="1" dirty="0" smtClean="0"/>
          </a:p>
          <a:p>
            <a:pPr algn="ctr"/>
            <a:r>
              <a:rPr lang="fr-FR" b="1" dirty="0" smtClean="0"/>
              <a:t>p1 - </a:t>
            </a:r>
            <a:r>
              <a:rPr lang="fr-FR" b="1" dirty="0"/>
              <a:t>p2 </a:t>
            </a:r>
            <a:r>
              <a:rPr lang="fr-FR" b="1" dirty="0" smtClean="0"/>
              <a:t>= </a:t>
            </a:r>
            <a:r>
              <a:rPr lang="fr-FR" b="1" dirty="0" err="1"/>
              <a:t>Rq</a:t>
            </a:r>
            <a:endParaRPr lang="en-IN" b="1" dirty="0"/>
          </a:p>
        </p:txBody>
      </p:sp>
      <p:sp>
        <p:nvSpPr>
          <p:cNvPr id="6" name="Rectangle 5"/>
          <p:cNvSpPr/>
          <p:nvPr/>
        </p:nvSpPr>
        <p:spPr>
          <a:xfrm>
            <a:off x="81170" y="4863260"/>
            <a:ext cx="8915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2400" dirty="0"/>
              <a:t>Hydraulic resistance is the resistance to flow which occurs as a result of a liquid flowing through valves or changes in a pipe diameter </a:t>
            </a:r>
          </a:p>
        </p:txBody>
      </p:sp>
      <p:sp>
        <p:nvSpPr>
          <p:cNvPr id="9" name="Right Arrow 8"/>
          <p:cNvSpPr/>
          <p:nvPr/>
        </p:nvSpPr>
        <p:spPr>
          <a:xfrm>
            <a:off x="6096000" y="3064369"/>
            <a:ext cx="15240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Ohm’s law</a:t>
            </a:r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7426039" y="3062131"/>
            <a:ext cx="14547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 smtClean="0"/>
              <a:t>V = IR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67655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Hydraulic capacitance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FB89C-AF48-4C54-B64A-15433D2412BE}" type="datetime1">
              <a:rPr lang="en-US" smtClean="0"/>
              <a:t>2/24/2020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Mechatronics  DE PA ZG511       BITS Pilani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E4BF-74A3-4F14-8297-8B279556789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510651" y="4935179"/>
            <a:ext cx="8229600" cy="746760"/>
          </a:xfrm>
        </p:spPr>
        <p:txBody>
          <a:bodyPr>
            <a:normAutofit/>
          </a:bodyPr>
          <a:lstStyle/>
          <a:p>
            <a:pPr algn="just"/>
            <a:r>
              <a:rPr lang="en-IN" sz="2000" b="1" dirty="0"/>
              <a:t>Hydraulic capacitance </a:t>
            </a:r>
            <a:r>
              <a:rPr lang="en-IN" sz="2000" dirty="0" smtClean="0"/>
              <a:t>is </a:t>
            </a:r>
            <a:r>
              <a:rPr lang="en-IN" sz="2000" dirty="0"/>
              <a:t>the term used to describe energy storage with a liquid where it is stored in the form of potential energy</a:t>
            </a:r>
            <a:r>
              <a:rPr lang="en-IN" sz="2000" dirty="0" smtClean="0"/>
              <a:t>.</a:t>
            </a:r>
            <a:r>
              <a:rPr lang="en-IN" sz="2000" dirty="0"/>
              <a:t> </a:t>
            </a: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 rotWithShape="1">
          <a:blip r:embed="rId2"/>
          <a:srcRect l="40932" t="26810" r="36415" b="44143"/>
          <a:stretch/>
        </p:blipFill>
        <p:spPr>
          <a:xfrm>
            <a:off x="1257300" y="1979136"/>
            <a:ext cx="3276600" cy="2362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625451" y="2329934"/>
            <a:ext cx="4323684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/>
              <a:t>Hydraulic Capacitance</a:t>
            </a:r>
          </a:p>
          <a:p>
            <a:r>
              <a:rPr lang="fr-FR" b="1" dirty="0"/>
              <a:t>q1 </a:t>
            </a:r>
            <a:r>
              <a:rPr lang="fr-FR" b="1" dirty="0" smtClean="0"/>
              <a:t>- </a:t>
            </a:r>
            <a:r>
              <a:rPr lang="fr-FR" b="1" dirty="0"/>
              <a:t>q2 </a:t>
            </a:r>
            <a:r>
              <a:rPr lang="fr-FR" b="1" dirty="0" smtClean="0"/>
              <a:t>= </a:t>
            </a:r>
            <a:r>
              <a:rPr lang="fr-FR" b="1" dirty="0" err="1"/>
              <a:t>dV</a:t>
            </a:r>
            <a:r>
              <a:rPr lang="fr-FR" b="1" dirty="0"/>
              <a:t> </a:t>
            </a:r>
            <a:r>
              <a:rPr lang="fr-FR" b="1" dirty="0" smtClean="0"/>
              <a:t>/</a:t>
            </a:r>
            <a:r>
              <a:rPr lang="fr-FR" b="1" dirty="0" err="1" smtClean="0"/>
              <a:t>dt</a:t>
            </a:r>
            <a:endParaRPr lang="fr-FR" b="1" dirty="0" smtClean="0"/>
          </a:p>
          <a:p>
            <a:r>
              <a:rPr lang="fr-FR" b="1" dirty="0"/>
              <a:t>q1 - q2 = </a:t>
            </a:r>
            <a:r>
              <a:rPr lang="fr-FR" b="1" dirty="0" smtClean="0"/>
              <a:t>A(</a:t>
            </a:r>
            <a:r>
              <a:rPr lang="fr-FR" b="1" dirty="0" err="1" smtClean="0"/>
              <a:t>dh</a:t>
            </a:r>
            <a:r>
              <a:rPr lang="fr-FR" b="1" dirty="0" smtClean="0"/>
              <a:t> </a:t>
            </a:r>
            <a:r>
              <a:rPr lang="fr-FR" b="1" dirty="0"/>
              <a:t>/</a:t>
            </a:r>
            <a:r>
              <a:rPr lang="fr-FR" b="1" dirty="0" err="1" smtClean="0"/>
              <a:t>dt</a:t>
            </a:r>
            <a:r>
              <a:rPr lang="fr-FR" b="1" dirty="0" smtClean="0"/>
              <a:t>)</a:t>
            </a:r>
          </a:p>
          <a:p>
            <a:r>
              <a:rPr lang="fr-FR" b="1" dirty="0"/>
              <a:t>q1 - q2 = </a:t>
            </a:r>
            <a:r>
              <a:rPr lang="fr-FR" b="1" dirty="0" smtClean="0"/>
              <a:t>A/</a:t>
            </a:r>
            <a:r>
              <a:rPr lang="fr-FR" b="1" dirty="0" err="1" smtClean="0"/>
              <a:t>ƍg</a:t>
            </a:r>
            <a:r>
              <a:rPr lang="fr-FR" b="1" dirty="0" smtClean="0"/>
              <a:t>(</a:t>
            </a:r>
            <a:r>
              <a:rPr lang="fr-FR" b="1" dirty="0" err="1" smtClean="0"/>
              <a:t>dp</a:t>
            </a:r>
            <a:r>
              <a:rPr lang="fr-FR" b="1" dirty="0" smtClean="0"/>
              <a:t> </a:t>
            </a:r>
            <a:r>
              <a:rPr lang="fr-FR" b="1" dirty="0"/>
              <a:t>/</a:t>
            </a:r>
            <a:r>
              <a:rPr lang="fr-FR" b="1" dirty="0" err="1"/>
              <a:t>dt</a:t>
            </a:r>
            <a:r>
              <a:rPr lang="fr-FR" b="1" dirty="0" smtClean="0"/>
              <a:t>)</a:t>
            </a:r>
          </a:p>
          <a:p>
            <a:r>
              <a:rPr lang="fr-FR" b="1" dirty="0" err="1" smtClean="0"/>
              <a:t>Hence</a:t>
            </a:r>
            <a:r>
              <a:rPr lang="fr-FR" b="1" dirty="0" smtClean="0"/>
              <a:t> , q1 </a:t>
            </a:r>
            <a:r>
              <a:rPr lang="fr-FR" b="1" dirty="0"/>
              <a:t>- q2 = </a:t>
            </a:r>
            <a:r>
              <a:rPr lang="fr-FR" b="1" dirty="0" smtClean="0"/>
              <a:t>C(</a:t>
            </a:r>
            <a:r>
              <a:rPr lang="fr-FR" b="1" dirty="0" err="1" smtClean="0"/>
              <a:t>dp</a:t>
            </a:r>
            <a:r>
              <a:rPr lang="fr-FR" b="1" dirty="0" smtClean="0"/>
              <a:t> </a:t>
            </a:r>
            <a:r>
              <a:rPr lang="fr-FR" b="1" dirty="0"/>
              <a:t>/</a:t>
            </a:r>
            <a:r>
              <a:rPr lang="fr-FR" b="1" dirty="0" err="1"/>
              <a:t>dt</a:t>
            </a:r>
            <a:r>
              <a:rPr lang="fr-FR" b="1" dirty="0"/>
              <a:t>)</a:t>
            </a:r>
          </a:p>
          <a:p>
            <a:pPr algn="ctr"/>
            <a:endParaRPr lang="fr-FR" b="1" dirty="0"/>
          </a:p>
          <a:p>
            <a:pPr algn="ctr"/>
            <a:endParaRPr lang="fr-FR" b="1" dirty="0"/>
          </a:p>
          <a:p>
            <a:pPr algn="ctr"/>
            <a:r>
              <a:rPr lang="en-IN" dirty="0"/>
              <a:t>pressure head, is one form of such a storage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8948607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Hydraulic </a:t>
            </a:r>
            <a:r>
              <a:rPr lang="en-IN" dirty="0" err="1">
                <a:solidFill>
                  <a:srgbClr val="222222"/>
                </a:solidFill>
                <a:latin typeface="arial" panose="020B0604020202020204" pitchFamily="34" charset="0"/>
              </a:rPr>
              <a:t>Inertance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FB89C-AF48-4C54-B64A-15433D2412BE}" type="datetime1">
              <a:rPr lang="en-US" smtClean="0"/>
              <a:t>2/24/2020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Mechatronics  DE PA ZG511       BITS Pilani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E4BF-74A3-4F14-8297-8B279556789F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64639" t="22998" r="14815" b="44206"/>
          <a:stretch/>
        </p:blipFill>
        <p:spPr>
          <a:xfrm>
            <a:off x="1104900" y="1771459"/>
            <a:ext cx="2971800" cy="2667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203650" y="1371600"/>
            <a:ext cx="448315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 err="1" smtClean="0"/>
              <a:t>Hydrulic</a:t>
            </a:r>
            <a:r>
              <a:rPr lang="fr-FR" b="1" dirty="0" smtClean="0"/>
              <a:t> </a:t>
            </a:r>
            <a:r>
              <a:rPr lang="en-IN" b="1" dirty="0" err="1" smtClean="0"/>
              <a:t>inertance</a:t>
            </a:r>
            <a:endParaRPr lang="en-IN" b="1" dirty="0" smtClean="0"/>
          </a:p>
          <a:p>
            <a:pPr algn="ctr"/>
            <a:r>
              <a:rPr lang="fr-FR" b="1" dirty="0" smtClean="0"/>
              <a:t>F1-F2 = p1A-p2A</a:t>
            </a:r>
          </a:p>
          <a:p>
            <a:pPr algn="ctr"/>
            <a:r>
              <a:rPr lang="fr-FR" b="1" dirty="0" smtClean="0"/>
              <a:t>= A(p1-p2) = m(</a:t>
            </a:r>
            <a:r>
              <a:rPr lang="fr-FR" b="1" dirty="0" err="1" smtClean="0"/>
              <a:t>dV</a:t>
            </a:r>
            <a:r>
              <a:rPr lang="fr-FR" b="1" dirty="0" smtClean="0"/>
              <a:t>/</a:t>
            </a:r>
            <a:r>
              <a:rPr lang="fr-FR" b="1" dirty="0" err="1" smtClean="0"/>
              <a:t>dt</a:t>
            </a:r>
            <a:r>
              <a:rPr lang="fr-FR" b="1" dirty="0" smtClean="0"/>
              <a:t>)</a:t>
            </a:r>
          </a:p>
          <a:p>
            <a:pPr algn="ctr"/>
            <a:endParaRPr lang="en-IN" dirty="0"/>
          </a:p>
          <a:p>
            <a:pPr algn="ctr"/>
            <a:r>
              <a:rPr lang="en-IN" dirty="0" smtClean="0"/>
              <a:t>equivalent </a:t>
            </a:r>
            <a:r>
              <a:rPr lang="en-IN" dirty="0"/>
              <a:t>of inductance in electrical systems </a:t>
            </a:r>
            <a:endParaRPr lang="en-IN" dirty="0" smtClean="0"/>
          </a:p>
          <a:p>
            <a:pPr algn="ctr"/>
            <a:r>
              <a:rPr lang="en-IN" dirty="0" smtClean="0"/>
              <a:t>or </a:t>
            </a:r>
            <a:r>
              <a:rPr lang="en-IN" dirty="0"/>
              <a:t>a spring in mechanical systems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200" y="5733140"/>
            <a:ext cx="8991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 err="1">
                <a:solidFill>
                  <a:srgbClr val="222222"/>
                </a:solidFill>
                <a:latin typeface="arial" panose="020B0604020202020204" pitchFamily="34" charset="0"/>
              </a:rPr>
              <a:t>Inertance</a:t>
            </a:r>
            <a:r>
              <a:rPr lang="en-IN" sz="2000" dirty="0">
                <a:solidFill>
                  <a:srgbClr val="222222"/>
                </a:solidFill>
                <a:latin typeface="arial" panose="020B0604020202020204" pitchFamily="34" charset="0"/>
              </a:rPr>
              <a:t> is a measure of the pressure difference in a fluid required to cause a unit change in the rate of change of volumetric flow-rate with time.</a:t>
            </a:r>
            <a:endParaRPr lang="en-IN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4167" t="32214" r="35000" b="23320"/>
          <a:stretch/>
        </p:blipFill>
        <p:spPr>
          <a:xfrm>
            <a:off x="4952291" y="3097034"/>
            <a:ext cx="3229013" cy="261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87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FB89C-AF48-4C54-B64A-15433D2412BE}" type="datetime1">
              <a:rPr lang="en-US" smtClean="0"/>
              <a:t>2/24/2020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Mechatronics  DE PA ZG511       BITS Pilani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E4BF-74A3-4F14-8297-8B279556789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463040"/>
            <a:ext cx="8229600" cy="4937760"/>
          </a:xfrm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Building blocks for thermal system</a:t>
            </a:r>
          </a:p>
          <a:p>
            <a:r>
              <a:rPr lang="en-IN" dirty="0" smtClean="0"/>
              <a:t>Thermal Resistance </a:t>
            </a:r>
          </a:p>
          <a:p>
            <a:r>
              <a:rPr lang="en-IN" dirty="0" smtClean="0"/>
              <a:t>Thermal Capacitance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Thermal system building blocks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763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FB89C-AF48-4C54-B64A-15433D2412BE}" type="datetime1">
              <a:rPr lang="en-US" smtClean="0"/>
              <a:t>2/24/2020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Mechatronics  DE PA ZG511       BITS Pilani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E4BF-74A3-4F14-8297-8B279556789F}" type="slidenum">
              <a:rPr lang="en-US" smtClean="0"/>
              <a:pPr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463040"/>
                <a:ext cx="8229600" cy="4937760"/>
              </a:xfrm>
            </p:spPr>
            <p:txBody>
              <a:bodyPr>
                <a:normAutofit fontScale="92500" lnSpcReduction="10000"/>
              </a:bodyPr>
              <a:lstStyle/>
              <a:p>
                <a:pPr algn="just"/>
                <a:r>
                  <a:rPr lang="en-IN" sz="2600" dirty="0" smtClean="0"/>
                  <a:t>Conduction through a solid, for unidirectional conduction – If q is the rate of flow of heat and T2 – T1  is </a:t>
                </a:r>
                <a:r>
                  <a:rPr lang="en-IN" sz="2600" dirty="0"/>
                  <a:t>the temperature </a:t>
                </a:r>
                <a:r>
                  <a:rPr lang="en-IN" sz="2600" dirty="0" smtClean="0"/>
                  <a:t>difference, </a:t>
                </a:r>
              </a:p>
              <a:p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IN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T</m:t>
                        </m:r>
                        <m:r>
                          <m:rPr>
                            <m:nor/>
                          </m:rPr>
                          <a:rPr lang="en-IN" b="0" i="0" dirty="0" smtClean="0"/>
                          <m:t>2</m:t>
                        </m:r>
                        <m:r>
                          <m:rPr>
                            <m:nor/>
                          </m:rPr>
                          <a:rPr lang="en-IN" dirty="0"/>
                          <m:t>−</m:t>
                        </m:r>
                        <m:r>
                          <m:rPr>
                            <m:nor/>
                          </m:rPr>
                          <a:rPr lang="en-IN" dirty="0"/>
                          <m:t>T</m:t>
                        </m:r>
                        <m:r>
                          <m:rPr>
                            <m:nor/>
                          </m:rPr>
                          <a:rPr lang="en-IN" b="0" i="0" dirty="0" smtClean="0"/>
                          <m:t>1</m:t>
                        </m:r>
                        <m:r>
                          <m:rPr>
                            <m:nor/>
                          </m:rPr>
                          <a:rPr lang="en-IN" dirty="0"/>
                          <m:t> 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</m:den>
                    </m:f>
                  </m:oMath>
                </a14:m>
                <a:r>
                  <a:rPr lang="en-IN" dirty="0" smtClean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Ak</m:t>
                        </m:r>
                        <m:r>
                          <m:rPr>
                            <m:nor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IN" dirty="0"/>
                          <m:t>T</m:t>
                        </m:r>
                        <m:r>
                          <m:rPr>
                            <m:nor/>
                          </m:rPr>
                          <a:rPr lang="en-IN" dirty="0"/>
                          <m:t>2−</m:t>
                        </m:r>
                        <m:r>
                          <m:rPr>
                            <m:nor/>
                          </m:rPr>
                          <a:rPr lang="en-IN" dirty="0"/>
                          <m:t>T</m:t>
                        </m:r>
                        <m:r>
                          <m:rPr>
                            <m:nor/>
                          </m:rPr>
                          <a:rPr lang="en-IN" dirty="0"/>
                          <m:t>1) 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b="0" i="0" dirty="0" smtClean="0">
                            <a:latin typeface="Cambria Math" panose="02040503050406030204" pitchFamily="18" charset="0"/>
                          </a:rPr>
                          <m:t>L</m:t>
                        </m:r>
                      </m:den>
                    </m:f>
                  </m:oMath>
                </a14:m>
                <a:endParaRPr lang="en-IN" dirty="0" smtClean="0"/>
              </a:p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b="0" i="0" dirty="0" smtClean="0"/>
                          <m:t>L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b="0" i="0" dirty="0" smtClean="0"/>
                          <m:t>Ak</m:t>
                        </m:r>
                      </m:den>
                    </m:f>
                  </m:oMath>
                </a14:m>
                <a:r>
                  <a:rPr lang="en-IN" dirty="0" smtClean="0"/>
                  <a:t> </a:t>
                </a:r>
              </a:p>
              <a:p>
                <a:r>
                  <a:rPr lang="en-IN" dirty="0" smtClean="0"/>
                  <a:t>where L = length , A = surface area , </a:t>
                </a:r>
              </a:p>
              <a:p>
                <a:r>
                  <a:rPr lang="en-IN" dirty="0" smtClean="0"/>
                  <a:t>k= thermal co efficient.</a:t>
                </a: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463040"/>
                <a:ext cx="8229600" cy="4937760"/>
              </a:xfrm>
              <a:blipFill rotWithShape="0">
                <a:blip r:embed="rId2"/>
                <a:stretch>
                  <a:fillRect l="-1481" t="-1605" r="-11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Thermal system building blocks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0833" t="29249" r="70833" b="32214"/>
          <a:stretch/>
        </p:blipFill>
        <p:spPr>
          <a:xfrm>
            <a:off x="5867400" y="2286000"/>
            <a:ext cx="2362200" cy="279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9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FB89C-AF48-4C54-B64A-15433D2412BE}" type="datetime1">
              <a:rPr lang="en-US" smtClean="0"/>
              <a:t>2/24/2020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Mechatronics  DE PA ZG511       BITS Pilani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E4BF-74A3-4F14-8297-8B279556789F}" type="slidenum">
              <a:rPr lang="en-US" smtClean="0"/>
              <a:pPr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N" dirty="0" smtClean="0"/>
                  <a:t>Convection through liquid or gases,– If q is the rate of flow of heat and T1 - </a:t>
                </a:r>
                <a:r>
                  <a:rPr lang="en-IN" dirty="0"/>
                  <a:t>T2 </a:t>
                </a:r>
                <a:r>
                  <a:rPr lang="en-IN" dirty="0" smtClean="0"/>
                  <a:t> is </a:t>
                </a:r>
                <a:r>
                  <a:rPr lang="en-IN" dirty="0"/>
                  <a:t>the temperature </a:t>
                </a:r>
                <a:r>
                  <a:rPr lang="en-IN" dirty="0" smtClean="0"/>
                  <a:t>difference, </a:t>
                </a:r>
              </a:p>
              <a:p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IN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𝐴h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IN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IN" dirty="0"/>
                      <m:t>2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1)</m:t>
                    </m:r>
                  </m:oMath>
                </a14:m>
                <a:r>
                  <a:rPr lang="en-IN" dirty="0" smtClean="0"/>
                  <a:t> </a:t>
                </a:r>
              </a:p>
              <a:p>
                <a:r>
                  <a:rPr lang="en-IN" dirty="0" smtClean="0"/>
                  <a:t>where, </a:t>
                </a:r>
                <a:r>
                  <a:rPr lang="en-IN" dirty="0"/>
                  <a:t>A = surface area , </a:t>
                </a:r>
              </a:p>
              <a:p>
                <a:r>
                  <a:rPr lang="en-IN" dirty="0" smtClean="0"/>
                  <a:t>h= </a:t>
                </a:r>
                <a:r>
                  <a:rPr lang="en-IN" dirty="0"/>
                  <a:t>thermal co </a:t>
                </a:r>
                <a:r>
                  <a:rPr lang="en-IN" dirty="0" smtClean="0"/>
                  <a:t>efficient</a:t>
                </a:r>
              </a:p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IN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𝐴h</m:t>
                        </m:r>
                      </m:den>
                    </m:f>
                  </m:oMath>
                </a14:m>
                <a:endParaRPr lang="en-IN" dirty="0"/>
              </a:p>
              <a:p>
                <a:endParaRPr lang="en-IN" dirty="0" smtClean="0"/>
              </a:p>
              <a:p>
                <a:endParaRPr lang="en-IN" dirty="0"/>
              </a:p>
              <a:p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1704" t="-1605" r="-27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Thermal system building blocks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900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FB89C-AF48-4C54-B64A-15433D2412BE}" type="datetime1">
              <a:rPr lang="en-US" smtClean="0"/>
              <a:t>2/24/2020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Mechatronics  DE PA ZG511       BITS Pilani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E4BF-74A3-4F14-8297-8B279556789F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Thermal Capacitance , </a:t>
            </a:r>
          </a:p>
          <a:p>
            <a:r>
              <a:rPr lang="en-IN" dirty="0"/>
              <a:t>rate of change of internal energy </a:t>
            </a:r>
            <a:r>
              <a:rPr lang="en-IN" dirty="0" smtClean="0"/>
              <a:t>= q1-q2</a:t>
            </a:r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Thermal system building blocks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5001" t="41107" r="19999" b="23320"/>
          <a:stretch/>
        </p:blipFill>
        <p:spPr>
          <a:xfrm>
            <a:off x="609600" y="2514600"/>
            <a:ext cx="771524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3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System Modelling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FB89C-AF48-4C54-B64A-15433D2412BE}" type="datetime1">
              <a:rPr lang="en-US" smtClean="0"/>
              <a:t>2/24/2020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Mechatronics  DE PA ZG511       BITS </a:t>
            </a:r>
            <a:r>
              <a:rPr lang="en-IN" dirty="0" err="1" smtClean="0"/>
              <a:t>Pilani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E4BF-74A3-4F14-8297-8B279556789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25000" t="27938" r="28703" b="54861"/>
          <a:stretch/>
        </p:blipFill>
        <p:spPr>
          <a:xfrm>
            <a:off x="457200" y="1417638"/>
            <a:ext cx="8534400" cy="1782762"/>
          </a:xfrm>
          <a:prstGeom prst="rect">
            <a:avLst/>
          </a:prstGeom>
        </p:spPr>
      </p:pic>
      <p:pic>
        <p:nvPicPr>
          <p:cNvPr id="8" name="Content Placeholder 6"/>
          <p:cNvPicPr>
            <a:picLocks noChangeAspect="1"/>
          </p:cNvPicPr>
          <p:nvPr/>
        </p:nvPicPr>
        <p:blipFill rotWithShape="1">
          <a:blip r:embed="rId2"/>
          <a:srcRect l="25000" t="62785" r="28703" b="24302"/>
          <a:stretch/>
        </p:blipFill>
        <p:spPr>
          <a:xfrm>
            <a:off x="457200" y="3500308"/>
            <a:ext cx="8534400" cy="133839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1000" y="4873020"/>
            <a:ext cx="8610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2400" dirty="0" smtClean="0"/>
              <a:t>A </a:t>
            </a:r>
            <a:r>
              <a:rPr lang="en-IN" sz="2400" dirty="0"/>
              <a:t>model is created using equations to describe the relationship between the input and output of a system and can then be used to enable predictions to be made of the behaviour of a system under specific </a:t>
            </a:r>
            <a:r>
              <a:rPr lang="en-IN" sz="2400" dirty="0" smtClean="0"/>
              <a:t>conditions</a:t>
            </a:r>
            <a:r>
              <a:rPr lang="en-IN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808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Summary 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FB89C-AF48-4C54-B64A-15433D2412BE}" type="datetime1">
              <a:rPr lang="en-US" smtClean="0"/>
              <a:t>2/24/2020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Mechatronics  DE PA ZG511       BITS Pilani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E4BF-74A3-4F14-8297-8B279556789F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16667" t="18057" r="22222" b="7799"/>
          <a:stretch/>
        </p:blipFill>
        <p:spPr>
          <a:xfrm>
            <a:off x="557011" y="1346133"/>
            <a:ext cx="8029977" cy="547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6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3053-5FC9-46AE-90B9-CA941F5015EC}" type="datetime1">
              <a:rPr lang="en-US" smtClean="0"/>
              <a:t>2/24/2020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Mechatronics  DE PA ZG511       BITS </a:t>
            </a:r>
            <a:r>
              <a:rPr lang="en-IN" dirty="0" err="1" smtClean="0"/>
              <a:t>Pilani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E4BF-74A3-4F14-8297-8B279556789F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algn="ctr">
              <a:buNone/>
            </a:pPr>
            <a:r>
              <a:rPr lang="en-US" sz="7200" dirty="0" smtClean="0"/>
              <a:t>Thank you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3085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2EF79-F207-4035-B73B-2BDCCAD78D31}" type="datetime1">
              <a:rPr lang="en-US" smtClean="0"/>
              <a:t>2/24/2020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Mechatronics  DE PA ZG511       BITS </a:t>
            </a:r>
            <a:r>
              <a:rPr lang="en-IN" dirty="0" err="1" smtClean="0"/>
              <a:t>Pilani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E4BF-74A3-4F14-8297-8B279556789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50293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Input / Output  concept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" y="1598239"/>
            <a:ext cx="5210175" cy="2085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118" y="1752600"/>
            <a:ext cx="3152775" cy="23145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3910853"/>
            <a:ext cx="3048000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28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2EF79-F207-4035-B73B-2BDCCAD78D31}" type="datetime1">
              <a:rPr lang="en-US" smtClean="0"/>
              <a:t>2/24/2020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Mechatronics  DE PA ZG511       BITS </a:t>
            </a:r>
            <a:r>
              <a:rPr lang="en-IN" dirty="0" err="1" smtClean="0"/>
              <a:t>Pilani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E4BF-74A3-4F14-8297-8B279556789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50293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Static and dynamic systems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46" y="1463975"/>
            <a:ext cx="4248150" cy="39338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782" y="2429736"/>
            <a:ext cx="3888685" cy="2286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90800" y="4520679"/>
            <a:ext cx="3043968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= f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/A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=p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=f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/A</a:t>
            </a:r>
            <a:r>
              <a:rPr lang="en-US" sz="2400" baseline="-25000" dirty="0" smtClean="0"/>
              <a:t>2</a:t>
            </a:r>
          </a:p>
          <a:p>
            <a:r>
              <a:rPr lang="en-US" sz="2400" dirty="0" smtClean="0"/>
              <a:t>f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= (A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/A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)*f</a:t>
            </a:r>
            <a:r>
              <a:rPr lang="en-US" sz="2400" baseline="-25000" dirty="0" smtClean="0"/>
              <a:t>1</a:t>
            </a:r>
          </a:p>
          <a:p>
            <a:r>
              <a:rPr lang="en-US" sz="2400" dirty="0" smtClean="0"/>
              <a:t>f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*L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= f</a:t>
            </a:r>
            <a:r>
              <a:rPr lang="en-US" sz="2400" baseline="-25000" dirty="0" smtClean="0"/>
              <a:t>3</a:t>
            </a:r>
            <a:r>
              <a:rPr lang="en-US" sz="2400" dirty="0" smtClean="0"/>
              <a:t>*L</a:t>
            </a:r>
            <a:r>
              <a:rPr lang="en-US" sz="2400" baseline="-25000" dirty="0" smtClean="0"/>
              <a:t>2</a:t>
            </a:r>
          </a:p>
          <a:p>
            <a:r>
              <a:rPr lang="en-US" sz="2400" dirty="0" smtClean="0"/>
              <a:t>f</a:t>
            </a:r>
            <a:r>
              <a:rPr lang="en-US" sz="2400" baseline="-25000" dirty="0" smtClean="0"/>
              <a:t>3</a:t>
            </a:r>
            <a:r>
              <a:rPr lang="en-US" sz="2400" dirty="0" smtClean="0"/>
              <a:t>= f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* (A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/A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)* (L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/L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)</a:t>
            </a:r>
          </a:p>
          <a:p>
            <a:endParaRPr lang="en-IN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096000" y="47244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dh/</a:t>
            </a:r>
            <a:r>
              <a:rPr lang="en-US" sz="2400" dirty="0" err="1" smtClean="0"/>
              <a:t>dt</a:t>
            </a:r>
            <a:r>
              <a:rPr lang="en-US" sz="2400" dirty="0" smtClean="0"/>
              <a:t>  </a:t>
            </a:r>
            <a:r>
              <a:rPr lang="el-GR" sz="2400" dirty="0" smtClean="0"/>
              <a:t>α</a:t>
            </a:r>
            <a:r>
              <a:rPr lang="en-US" sz="2400" dirty="0" smtClean="0"/>
              <a:t>   </a:t>
            </a:r>
            <a:r>
              <a:rPr lang="en-US" sz="2400" dirty="0" err="1" smtClean="0"/>
              <a:t>q</a:t>
            </a:r>
            <a:r>
              <a:rPr lang="en-US" sz="2400" baseline="-25000" dirty="0" err="1" smtClean="0"/>
              <a:t>mi</a:t>
            </a:r>
            <a:r>
              <a:rPr lang="en-US" sz="2400" dirty="0" smtClean="0"/>
              <a:t> – q</a:t>
            </a:r>
            <a:r>
              <a:rPr lang="en-US" sz="2400" baseline="-25000" dirty="0" smtClean="0"/>
              <a:t>m0</a:t>
            </a:r>
            <a:endParaRPr lang="en-IN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29486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FB89C-AF48-4C54-B64A-15433D2412BE}" type="datetime1">
              <a:rPr lang="en-US" smtClean="0"/>
              <a:t>2/24/2020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Mechatronics  DE PA ZG511       BITS Pilani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E4BF-74A3-4F14-8297-8B279556789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35304" t="43179" r="48148" b="31592"/>
          <a:stretch/>
        </p:blipFill>
        <p:spPr>
          <a:xfrm>
            <a:off x="381000" y="1905001"/>
            <a:ext cx="3200400" cy="27432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50293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Static and dynamic systems</a:t>
            </a:r>
            <a:endParaRPr lang="en-US" sz="3600" dirty="0"/>
          </a:p>
        </p:txBody>
      </p:sp>
      <p:pic>
        <p:nvPicPr>
          <p:cNvPr id="9" name="Content Placeholder 7"/>
          <p:cNvPicPr>
            <a:picLocks noChangeAspect="1"/>
          </p:cNvPicPr>
          <p:nvPr/>
        </p:nvPicPr>
        <p:blipFill rotWithShape="1">
          <a:blip r:embed="rId2"/>
          <a:srcRect l="54630" t="36174" r="10185" b="29241"/>
          <a:stretch/>
        </p:blipFill>
        <p:spPr>
          <a:xfrm>
            <a:off x="3581400" y="1905000"/>
            <a:ext cx="5371614" cy="296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95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Static Vs Dynamic Systems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FB89C-AF48-4C54-B64A-15433D2412BE}" type="datetime1">
              <a:rPr lang="en-US" smtClean="0"/>
              <a:t>2/24/2020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Mechatronics  DE PA ZG511       BITS Pilani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E4BF-74A3-4F14-8297-8B279556789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5556" t="24645" r="7408" b="21007"/>
          <a:stretch/>
        </p:blipFill>
        <p:spPr>
          <a:xfrm>
            <a:off x="304800" y="1600200"/>
            <a:ext cx="8465124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25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Dynamic Systems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FB89C-AF48-4C54-B64A-15433D2412BE}" type="datetime1">
              <a:rPr lang="en-US" smtClean="0"/>
              <a:t>2/24/2020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Mechatronics  DE PA ZG511       BITS Pilani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E4BF-74A3-4F14-8297-8B279556789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7407" t="33145" r="65741" b="32997"/>
          <a:stretch/>
        </p:blipFill>
        <p:spPr>
          <a:xfrm>
            <a:off x="457200" y="1417638"/>
            <a:ext cx="6248400" cy="442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22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27834</TotalTime>
  <Words>901</Words>
  <Application>Microsoft Office PowerPoint</Application>
  <PresentationFormat>On-screen Show (4:3)</PresentationFormat>
  <Paragraphs>262</Paragraphs>
  <Slides>41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Arial</vt:lpstr>
      <vt:lpstr>Calibri</vt:lpstr>
      <vt:lpstr>Cambria Math</vt:lpstr>
      <vt:lpstr>Office Theme</vt:lpstr>
      <vt:lpstr> Mechatronics (Merged - DEZG516/DMZG511/ESZG511)</vt:lpstr>
      <vt:lpstr>Session 7B</vt:lpstr>
      <vt:lpstr>PowerPoint Presentation</vt:lpstr>
      <vt:lpstr>System Modelling</vt:lpstr>
      <vt:lpstr>Input / Output  concept</vt:lpstr>
      <vt:lpstr>Static and dynamic systems</vt:lpstr>
      <vt:lpstr>Static and dynamic systems</vt:lpstr>
      <vt:lpstr>Static Vs Dynamic Systems</vt:lpstr>
      <vt:lpstr>Dynamic Systems</vt:lpstr>
      <vt:lpstr>Design of dynamic systems</vt:lpstr>
      <vt:lpstr>Mechanical systems</vt:lpstr>
      <vt:lpstr>System Modelling</vt:lpstr>
      <vt:lpstr>System Modelling</vt:lpstr>
      <vt:lpstr>Mechanical systems</vt:lpstr>
      <vt:lpstr>Mechanical systems - Linear</vt:lpstr>
      <vt:lpstr>Rotational systems – Torsional spring, rotary damper  and Moment of Inertia</vt:lpstr>
      <vt:lpstr>Rotational systems – Torsional spring, rotary damper  and Moment of Inertia</vt:lpstr>
      <vt:lpstr>Mechanical Building blocks</vt:lpstr>
      <vt:lpstr>Spring Mass system</vt:lpstr>
      <vt:lpstr>Spring Mass system</vt:lpstr>
      <vt:lpstr>Mechanical systems – e.g.</vt:lpstr>
      <vt:lpstr>Quarter body </vt:lpstr>
      <vt:lpstr>Springs in parallel </vt:lpstr>
      <vt:lpstr>Mass Spring system</vt:lpstr>
      <vt:lpstr>Two Gear train</vt:lpstr>
      <vt:lpstr>Two Gear train</vt:lpstr>
      <vt:lpstr>Two Gear train</vt:lpstr>
      <vt:lpstr>Electrical Systems building blocks</vt:lpstr>
      <vt:lpstr>Electrical Systems building blocks</vt:lpstr>
      <vt:lpstr>Electrical Systems- RC circuit</vt:lpstr>
      <vt:lpstr>Electrical Systems- RCL circuit</vt:lpstr>
      <vt:lpstr>Electrical and mechanical analogies</vt:lpstr>
      <vt:lpstr>Fluid system building blocks- Hydraulic Résistance</vt:lpstr>
      <vt:lpstr> Hydraulic capacitance</vt:lpstr>
      <vt:lpstr>Hydraulic Inertance</vt:lpstr>
      <vt:lpstr>Thermal system building blocks</vt:lpstr>
      <vt:lpstr>Thermal system building blocks</vt:lpstr>
      <vt:lpstr>Thermal system building blocks</vt:lpstr>
      <vt:lpstr>Thermal system building blocks</vt:lpstr>
      <vt:lpstr>Summary 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Samata Mujumdar</cp:lastModifiedBy>
  <cp:revision>1135</cp:revision>
  <dcterms:created xsi:type="dcterms:W3CDTF">2011-09-14T09:42:05Z</dcterms:created>
  <dcterms:modified xsi:type="dcterms:W3CDTF">2020-02-24T04:29:58Z</dcterms:modified>
</cp:coreProperties>
</file>